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4" r:id="rId3"/>
    <p:sldId id="295" r:id="rId4"/>
    <p:sldId id="296" r:id="rId5"/>
    <p:sldId id="300" r:id="rId6"/>
    <p:sldId id="301" r:id="rId7"/>
    <p:sldId id="302" r:id="rId8"/>
    <p:sldId id="303" r:id="rId9"/>
    <p:sldId id="306" r:id="rId10"/>
    <p:sldId id="307" r:id="rId11"/>
    <p:sldId id="310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1" r:id="rId22"/>
    <p:sldId id="322" r:id="rId23"/>
    <p:sldId id="323" r:id="rId24"/>
    <p:sldId id="324" r:id="rId25"/>
    <p:sldId id="325" r:id="rId26"/>
    <p:sldId id="327" r:id="rId27"/>
    <p:sldId id="328" r:id="rId28"/>
    <p:sldId id="292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EF6159-FD93-46D2-AE4D-7C11493F8530}" type="doc">
      <dgm:prSet loTypeId="urn:microsoft.com/office/officeart/2005/8/layout/vList6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271086A-47E2-4933-A91C-FF12AE7FC264}">
      <dgm:prSet phldrT="[Текст]" custT="1"/>
      <dgm:spPr/>
      <dgm:t>
        <a:bodyPr/>
        <a:lstStyle/>
        <a:p>
          <a:r>
            <a:rPr lang="ru-RU" sz="3600" dirty="0" smtClean="0">
              <a:latin typeface="Times New Roman" pitchFamily="18" charset="0"/>
              <a:cs typeface="Times New Roman" pitchFamily="18" charset="0"/>
            </a:rPr>
            <a:t>1 классы</a:t>
          </a:r>
          <a:endParaRPr lang="ru-RU" sz="3600" dirty="0">
            <a:latin typeface="Times New Roman" pitchFamily="18" charset="0"/>
            <a:cs typeface="Times New Roman" pitchFamily="18" charset="0"/>
          </a:endParaRPr>
        </a:p>
      </dgm:t>
    </dgm:pt>
    <dgm:pt modelId="{C3B7F8CE-9745-43D7-9625-E6AB3AC01555}" type="parTrans" cxnId="{F871C851-01CA-419D-BF8E-1234C1D9EA97}">
      <dgm:prSet/>
      <dgm:spPr/>
      <dgm:t>
        <a:bodyPr/>
        <a:lstStyle/>
        <a:p>
          <a:endParaRPr lang="ru-RU"/>
        </a:p>
      </dgm:t>
    </dgm:pt>
    <dgm:pt modelId="{677DB6BC-E971-4295-AD3D-6ED278E31933}" type="sibTrans" cxnId="{F871C851-01CA-419D-BF8E-1234C1D9EA97}">
      <dgm:prSet/>
      <dgm:spPr/>
      <dgm:t>
        <a:bodyPr/>
        <a:lstStyle/>
        <a:p>
          <a:endParaRPr lang="ru-RU"/>
        </a:p>
      </dgm:t>
    </dgm:pt>
    <dgm:pt modelId="{1342C1B0-14AD-49F4-A1F7-65B1FCF8FE92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СОШ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№4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C612B02E-4ECF-4CC4-BE5A-34161F17D1DC}" type="parTrans" cxnId="{0C944423-2315-40F4-999E-2B6BC772E3B5}">
      <dgm:prSet/>
      <dgm:spPr/>
      <dgm:t>
        <a:bodyPr/>
        <a:lstStyle/>
        <a:p>
          <a:endParaRPr lang="ru-RU"/>
        </a:p>
      </dgm:t>
    </dgm:pt>
    <dgm:pt modelId="{49E4FFA8-8302-40AF-B2CF-C546ED63E20D}" type="sibTrans" cxnId="{0C944423-2315-40F4-999E-2B6BC772E3B5}">
      <dgm:prSet/>
      <dgm:spPr/>
      <dgm:t>
        <a:bodyPr/>
        <a:lstStyle/>
        <a:p>
          <a:endParaRPr lang="ru-RU"/>
        </a:p>
      </dgm:t>
    </dgm:pt>
    <dgm:pt modelId="{5EE1BC03-F26B-41ED-943D-D2ABB159D7F5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ООШ №16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C229A543-8145-48A4-9876-C68E2872A860}" type="parTrans" cxnId="{8A36DC22-F713-4D45-9333-B975BC2465E5}">
      <dgm:prSet/>
      <dgm:spPr/>
      <dgm:t>
        <a:bodyPr/>
        <a:lstStyle/>
        <a:p>
          <a:endParaRPr lang="ru-RU"/>
        </a:p>
      </dgm:t>
    </dgm:pt>
    <dgm:pt modelId="{E8DED882-1870-4AB3-A4AB-F0CE1256AA3F}" type="sibTrans" cxnId="{8A36DC22-F713-4D45-9333-B975BC2465E5}">
      <dgm:prSet/>
      <dgm:spPr/>
      <dgm:t>
        <a:bodyPr/>
        <a:lstStyle/>
        <a:p>
          <a:endParaRPr lang="ru-RU"/>
        </a:p>
      </dgm:t>
    </dgm:pt>
    <dgm:pt modelId="{3BCCA0A7-EA99-4043-8E55-C7183D097708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СОШ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№7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42FC4B4A-6C1B-4D3D-A9F0-FA79DCE3A904}" type="parTrans" cxnId="{D0C8781A-47DA-4E2F-A6A7-02F7DF2E82D5}">
      <dgm:prSet/>
      <dgm:spPr/>
      <dgm:t>
        <a:bodyPr/>
        <a:lstStyle/>
        <a:p>
          <a:endParaRPr lang="ru-RU"/>
        </a:p>
      </dgm:t>
    </dgm:pt>
    <dgm:pt modelId="{92F3A8DA-0BCE-4012-BC6F-3D5117ED24DB}" type="sibTrans" cxnId="{D0C8781A-47DA-4E2F-A6A7-02F7DF2E82D5}">
      <dgm:prSet/>
      <dgm:spPr/>
      <dgm:t>
        <a:bodyPr/>
        <a:lstStyle/>
        <a:p>
          <a:endParaRPr lang="ru-RU"/>
        </a:p>
      </dgm:t>
    </dgm:pt>
    <dgm:pt modelId="{67B4423F-A7B7-4A4F-8F6E-E992CB2A693E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ООШ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№15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620C4CC3-C51D-4945-A6EB-800F331D5009}" type="parTrans" cxnId="{EA216331-3109-4211-8F43-03F9FB08D61D}">
      <dgm:prSet/>
      <dgm:spPr/>
      <dgm:t>
        <a:bodyPr/>
        <a:lstStyle/>
        <a:p>
          <a:endParaRPr lang="ru-RU"/>
        </a:p>
      </dgm:t>
    </dgm:pt>
    <dgm:pt modelId="{2D2F385F-D963-4767-88DD-FE972D9B4799}" type="sibTrans" cxnId="{EA216331-3109-4211-8F43-03F9FB08D61D}">
      <dgm:prSet/>
      <dgm:spPr/>
      <dgm:t>
        <a:bodyPr/>
        <a:lstStyle/>
        <a:p>
          <a:endParaRPr lang="ru-RU"/>
        </a:p>
      </dgm:t>
    </dgm:pt>
    <dgm:pt modelId="{5FE1D694-2642-46B5-B88C-0D609A0C92FD}" type="pres">
      <dgm:prSet presAssocID="{64EF6159-FD93-46D2-AE4D-7C11493F853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1FCAB87-AB65-4742-94E4-D6DA3FCC49D7}" type="pres">
      <dgm:prSet presAssocID="{B271086A-47E2-4933-A91C-FF12AE7FC264}" presName="linNode" presStyleCnt="0"/>
      <dgm:spPr/>
      <dgm:t>
        <a:bodyPr/>
        <a:lstStyle/>
        <a:p>
          <a:endParaRPr lang="ru-RU"/>
        </a:p>
      </dgm:t>
    </dgm:pt>
    <dgm:pt modelId="{B36C4F53-1535-439F-81FF-89ECEA3C27F8}" type="pres">
      <dgm:prSet presAssocID="{B271086A-47E2-4933-A91C-FF12AE7FC264}" presName="parentShp" presStyleLbl="node1" presStyleIdx="0" presStyleCnt="1" custScaleX="76674" custScaleY="43349" custLinFactNeighborX="-7355" custLinFactNeighborY="76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17F1C3-5639-4757-B87E-F0C1128B64D8}" type="pres">
      <dgm:prSet presAssocID="{B271086A-47E2-4933-A91C-FF12AE7FC264}" presName="childShp" presStyleLbl="bgAccFollowNode1" presStyleIdx="0" presStyleCnt="1" custScaleX="71356" custScaleY="44743" custLinFactNeighborX="1589" custLinFactNeighborY="17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C8781A-47DA-4E2F-A6A7-02F7DF2E82D5}" srcId="{B271086A-47E2-4933-A91C-FF12AE7FC264}" destId="{3BCCA0A7-EA99-4043-8E55-C7183D097708}" srcOrd="1" destOrd="0" parTransId="{42FC4B4A-6C1B-4D3D-A9F0-FA79DCE3A904}" sibTransId="{92F3A8DA-0BCE-4012-BC6F-3D5117ED24DB}"/>
    <dgm:cxn modelId="{E7EF9BDB-6842-4C66-A154-E4A513C0F38C}" type="presOf" srcId="{5EE1BC03-F26B-41ED-943D-D2ABB159D7F5}" destId="{4A17F1C3-5639-4757-B87E-F0C1128B64D8}" srcOrd="0" destOrd="3" presId="urn:microsoft.com/office/officeart/2005/8/layout/vList6"/>
    <dgm:cxn modelId="{0C944423-2315-40F4-999E-2B6BC772E3B5}" srcId="{B271086A-47E2-4933-A91C-FF12AE7FC264}" destId="{1342C1B0-14AD-49F4-A1F7-65B1FCF8FE92}" srcOrd="0" destOrd="0" parTransId="{C612B02E-4ECF-4CC4-BE5A-34161F17D1DC}" sibTransId="{49E4FFA8-8302-40AF-B2CF-C546ED63E20D}"/>
    <dgm:cxn modelId="{FA227E28-EB92-485B-8CB7-91AE55579ED8}" type="presOf" srcId="{67B4423F-A7B7-4A4F-8F6E-E992CB2A693E}" destId="{4A17F1C3-5639-4757-B87E-F0C1128B64D8}" srcOrd="0" destOrd="2" presId="urn:microsoft.com/office/officeart/2005/8/layout/vList6"/>
    <dgm:cxn modelId="{702B0847-5087-4F88-908E-1E7806D6327A}" type="presOf" srcId="{64EF6159-FD93-46D2-AE4D-7C11493F8530}" destId="{5FE1D694-2642-46B5-B88C-0D609A0C92FD}" srcOrd="0" destOrd="0" presId="urn:microsoft.com/office/officeart/2005/8/layout/vList6"/>
    <dgm:cxn modelId="{EA216331-3109-4211-8F43-03F9FB08D61D}" srcId="{B271086A-47E2-4933-A91C-FF12AE7FC264}" destId="{67B4423F-A7B7-4A4F-8F6E-E992CB2A693E}" srcOrd="2" destOrd="0" parTransId="{620C4CC3-C51D-4945-A6EB-800F331D5009}" sibTransId="{2D2F385F-D963-4767-88DD-FE972D9B4799}"/>
    <dgm:cxn modelId="{67FF95D4-8E33-4D74-88B6-729C67424F56}" type="presOf" srcId="{1342C1B0-14AD-49F4-A1F7-65B1FCF8FE92}" destId="{4A17F1C3-5639-4757-B87E-F0C1128B64D8}" srcOrd="0" destOrd="0" presId="urn:microsoft.com/office/officeart/2005/8/layout/vList6"/>
    <dgm:cxn modelId="{9DB3CDD9-C316-41D0-BDE1-03CC57EDEEF7}" type="presOf" srcId="{B271086A-47E2-4933-A91C-FF12AE7FC264}" destId="{B36C4F53-1535-439F-81FF-89ECEA3C27F8}" srcOrd="0" destOrd="0" presId="urn:microsoft.com/office/officeart/2005/8/layout/vList6"/>
    <dgm:cxn modelId="{F871C851-01CA-419D-BF8E-1234C1D9EA97}" srcId="{64EF6159-FD93-46D2-AE4D-7C11493F8530}" destId="{B271086A-47E2-4933-A91C-FF12AE7FC264}" srcOrd="0" destOrd="0" parTransId="{C3B7F8CE-9745-43D7-9625-E6AB3AC01555}" sibTransId="{677DB6BC-E971-4295-AD3D-6ED278E31933}"/>
    <dgm:cxn modelId="{62A83A0F-344E-4802-83C1-E2AECA51A689}" type="presOf" srcId="{3BCCA0A7-EA99-4043-8E55-C7183D097708}" destId="{4A17F1C3-5639-4757-B87E-F0C1128B64D8}" srcOrd="0" destOrd="1" presId="urn:microsoft.com/office/officeart/2005/8/layout/vList6"/>
    <dgm:cxn modelId="{8A36DC22-F713-4D45-9333-B975BC2465E5}" srcId="{B271086A-47E2-4933-A91C-FF12AE7FC264}" destId="{5EE1BC03-F26B-41ED-943D-D2ABB159D7F5}" srcOrd="3" destOrd="0" parTransId="{C229A543-8145-48A4-9876-C68E2872A860}" sibTransId="{E8DED882-1870-4AB3-A4AB-F0CE1256AA3F}"/>
    <dgm:cxn modelId="{421AB6B1-F174-4B75-8FA9-596AB204B39B}" type="presParOf" srcId="{5FE1D694-2642-46B5-B88C-0D609A0C92FD}" destId="{71FCAB87-AB65-4742-94E4-D6DA3FCC49D7}" srcOrd="0" destOrd="0" presId="urn:microsoft.com/office/officeart/2005/8/layout/vList6"/>
    <dgm:cxn modelId="{CCF6EF63-5EBE-42A1-96FE-2B5DA66D513F}" type="presParOf" srcId="{71FCAB87-AB65-4742-94E4-D6DA3FCC49D7}" destId="{B36C4F53-1535-439F-81FF-89ECEA3C27F8}" srcOrd="0" destOrd="0" presId="urn:microsoft.com/office/officeart/2005/8/layout/vList6"/>
    <dgm:cxn modelId="{7F561528-5F77-413D-A48D-D0CCA03BA6C9}" type="presParOf" srcId="{71FCAB87-AB65-4742-94E4-D6DA3FCC49D7}" destId="{4A17F1C3-5639-4757-B87E-F0C1128B64D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17F1C3-5639-4757-B87E-F0C1128B64D8}">
      <dsp:nvSpPr>
        <dsp:cNvPr id="0" name=""/>
        <dsp:cNvSpPr/>
      </dsp:nvSpPr>
      <dsp:spPr>
        <a:xfrm>
          <a:off x="3341980" y="1228653"/>
          <a:ext cx="3210741" cy="186867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СОШ 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№4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СОШ 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№7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ООШ 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№15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ООШ №16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41980" y="1228653"/>
        <a:ext cx="3210741" cy="1868675"/>
      </dsp:txXfrm>
    </dsp:sp>
    <dsp:sp modelId="{B36C4F53-1535-439F-81FF-89ECEA3C27F8}">
      <dsp:nvSpPr>
        <dsp:cNvPr id="0" name=""/>
        <dsp:cNvSpPr/>
      </dsp:nvSpPr>
      <dsp:spPr>
        <a:xfrm>
          <a:off x="663347" y="1503506"/>
          <a:ext cx="2300020" cy="18104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Times New Roman" pitchFamily="18" charset="0"/>
              <a:cs typeface="Times New Roman" pitchFamily="18" charset="0"/>
            </a:rPr>
            <a:t>1 классы</a:t>
          </a:r>
          <a:endParaRPr lang="ru-RU" sz="3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63347" y="1503506"/>
        <a:ext cx="2300020" cy="18104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DEDFE-F1D2-44AF-B147-07E722EF49B4}" type="datetimeFigureOut">
              <a:rPr lang="ru-RU"/>
              <a:pPr>
                <a:defRPr/>
              </a:pPr>
              <a:t>20.11.2017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2499E-68A5-4260-A1B4-684AF73D80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62435-EF5E-4347-ACB4-CF93FC36FB02}" type="datetimeFigureOut">
              <a:rPr lang="ru-RU"/>
              <a:pPr>
                <a:defRPr/>
              </a:pPr>
              <a:t>20.11.2017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A4FA7-FDB4-4868-A870-69D83A0BE7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54C23-C3C6-4831-8720-714731260EC8}" type="datetimeFigureOut">
              <a:rPr lang="ru-RU"/>
              <a:pPr>
                <a:defRPr/>
              </a:pPr>
              <a:t>20.11.2017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32274-0AC4-4EDD-ABC9-649473F34C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32868-6656-41B9-9D84-080E517B02B6}" type="datetimeFigureOut">
              <a:rPr lang="ru-RU"/>
              <a:pPr>
                <a:defRPr/>
              </a:pPr>
              <a:t>20.11.2017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BF266-A589-4FB1-903F-94DE3F4949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473F7-B5F3-4599-A85E-A2CA41C1DC6D}" type="datetimeFigureOut">
              <a:rPr lang="ru-RU"/>
              <a:pPr>
                <a:defRPr/>
              </a:pPr>
              <a:t>20.11.2017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8F17F-8A61-4BF7-890A-0C545713EE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98996-EB2E-4F1A-885C-0202558562EF}" type="datetimeFigureOut">
              <a:rPr lang="ru-RU"/>
              <a:pPr>
                <a:defRPr/>
              </a:pPr>
              <a:t>20.11.2017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DAE20-BA33-4E9F-A321-99A2F91DFF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EC1CD-E509-4F65-997D-14AF1F6EB4E7}" type="datetimeFigureOut">
              <a:rPr lang="ru-RU"/>
              <a:pPr>
                <a:defRPr/>
              </a:pPr>
              <a:t>20.11.2017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EF066-1922-42BF-8CF7-96D48E3F03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B8958-19E0-462C-B0FB-560459D949AA}" type="datetimeFigureOut">
              <a:rPr lang="ru-RU"/>
              <a:pPr>
                <a:defRPr/>
              </a:pPr>
              <a:t>20.11.2017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62C39-DC56-482E-ADCF-FEC94CE313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47517-BD3B-4DB3-B25F-DAF23C08EE35}" type="datetimeFigureOut">
              <a:rPr lang="ru-RU"/>
              <a:pPr>
                <a:defRPr/>
              </a:pPr>
              <a:t>20.11.2017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E2D52-25E8-4E56-B090-72B79A2F62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1CD78-01F1-41A0-8B7B-666BDABBF4D0}" type="datetimeFigureOut">
              <a:rPr lang="ru-RU"/>
              <a:pPr>
                <a:defRPr/>
              </a:pPr>
              <a:t>20.11.2017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03F3A-6F14-424E-A862-4E3787AB86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A95C1-DA9C-4AF0-832E-0284F55ABD84}" type="datetimeFigureOut">
              <a:rPr lang="ru-RU"/>
              <a:pPr>
                <a:defRPr/>
              </a:pPr>
              <a:t>20.11.2017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24D1A-0D79-4EC5-87A1-EB6C2700E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41AD5B24-0A1E-48B6-BCFD-0561A7EDEB75}" type="datetimeFigureOut">
              <a:rPr lang="ru-RU"/>
              <a:pPr>
                <a:defRPr/>
              </a:pPr>
              <a:t>20.11.2017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673D59FC-2B91-4727-8CF5-126FC4DCC3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86" r:id="rId7"/>
    <p:sldLayoutId id="2147483687" r:id="rId8"/>
    <p:sldLayoutId id="2147483688" r:id="rId9"/>
    <p:sldLayoutId id="2147483679" r:id="rId10"/>
    <p:sldLayoutId id="214748368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4050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4000" b="1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Комплексное </a:t>
            </a:r>
            <a:r>
              <a:rPr lang="ru-RU" sz="4000" b="1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4000" b="1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 – педагогическое    сопровождение детей с ограниченными возможностями здоровья и инвалидностью.</a:t>
            </a: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5589588"/>
            <a:ext cx="2881312" cy="10795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Наталья Николаевна Журавлева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заведующий МБКДУ </a:t>
            </a: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медико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–педагогическая комиссия»  </a:t>
            </a: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292600"/>
            <a:ext cx="3025775" cy="226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55576" y="404664"/>
            <a:ext cx="7408862" cy="5649491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Среди детей с ОВЗ особо выделяется категория детей с ЗПР, которая является  наиболее многочисленной  и неоднородной   по   своему составу. </a:t>
            </a:r>
          </a:p>
          <a:p>
            <a:pPr algn="ctr">
              <a:buNone/>
            </a:pP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последние четыре года наблюдается заметное увеличение классов - комплектов обучающихся с ЗПР по АООП. Это связано с увеличением численности обучающихся данной категории.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0825" y="1916113"/>
            <a:ext cx="8642350" cy="4608512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554" name="Заголовок 2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91513" cy="1506537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Сравнительная статистика обучающихся с ЗПР в разрезе последних  4-х лет:</a:t>
            </a:r>
            <a:endParaRPr lang="ru-RU" sz="4000" dirty="0" smtClean="0">
              <a:solidFill>
                <a:srgbClr val="002060"/>
              </a:solidFill>
            </a:endParaRP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13563" y="4994275"/>
            <a:ext cx="2230437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2775" y="2276475"/>
          <a:ext cx="6201542" cy="2952328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453790"/>
                <a:gridCol w="1453790"/>
                <a:gridCol w="1646981"/>
                <a:gridCol w="1646981"/>
              </a:tblGrid>
              <a:tr h="11809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2014-2015 учебный год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2015-2016 учебный год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2016-2017 учебный год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2017-2018 учебный год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09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 класса-комплекта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 класс - комплект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 классов -комплектов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49 классов комплектов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4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494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529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592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625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2016-2017 учебном году 48 обучающихся 1-ых классов с ЗПР, из них – 8 инвалидов, приступили к обучению по АООП НОО  в соответствии с ФГОС НОО обучающихся с ОВЗ.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59632" y="1556792"/>
          <a:ext cx="749935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1916832"/>
            <a:ext cx="7740848" cy="4209331"/>
          </a:xfrm>
        </p:spPr>
        <p:txBody>
          <a:bodyPr/>
          <a:lstStyle/>
          <a:p>
            <a:pPr lvl="0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финансовых, кадровых, материально – технических условий;</a:t>
            </a:r>
          </a:p>
          <a:p>
            <a:pPr lvl="0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осуществлена разработка новых локальных нормативно – правовых  и регламентирующих документов;</a:t>
            </a:r>
          </a:p>
          <a:p>
            <a:pPr lvl="0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разработаны  и  защищены   на ГНПЭС АООП НОО обучающихся с ЗПР и умственной отсталостью  (интеллектуальными нарушениями);</a:t>
            </a:r>
          </a:p>
          <a:p>
            <a:pPr lvl="0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систематически проводится последовательная серьезная работа по обеспечению материально – технических условий образовательных организаций (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безбарьерной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среды, специального учебного оборудования);</a:t>
            </a:r>
          </a:p>
          <a:p>
            <a:pPr lvl="0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осуществлена и проводится в плановой последовательности  работа по  повышению квалификации педагогических  и административных работников   в рамках ФГОС;</a:t>
            </a:r>
          </a:p>
          <a:p>
            <a:pPr lvl="0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ведется планомерная работа по обеспечению специальных условий образования лиц с ОВЗ и инвалидностью;</a:t>
            </a:r>
          </a:p>
          <a:p>
            <a:pPr lvl="0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систематически осуществляется  подбор и подготовка квалифицированных кадров.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252537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  административными и педагогическими работниками анализ внутренних ресурсов: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8313" y="1844675"/>
            <a:ext cx="8424862" cy="4281488"/>
          </a:xfrm>
        </p:spPr>
        <p:txBody>
          <a:bodyPr rtlCol="0">
            <a:normAutofit fontScale="400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defRPr/>
            </a:pPr>
            <a:r>
              <a:rPr lang="ru-RU" sz="60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60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 рамках реализации ФГОС НОО обучающихся с ОВЗ приступили к обучению в 1-ом классе 17 обучающихся с ЗПР (1-ый год обучения); в 1-ых  дополнительных классах 67 обучающихся с ЗПР (2-ой год обучения</a:t>
            </a:r>
            <a:r>
              <a:rPr lang="ru-RU" sz="60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). </a:t>
            </a:r>
            <a:endParaRPr lang="ru-RU" sz="6000" dirty="0" smtClean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 marL="274320" indent="-274320" algn="just" eaLnBrk="1" fontAlgn="auto" hangingPunct="1">
              <a:spcAft>
                <a:spcPts val="0"/>
              </a:spcAft>
              <a:defRPr/>
            </a:pPr>
            <a:r>
              <a:rPr lang="ru-RU" sz="60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При этом н</a:t>
            </a:r>
            <a:r>
              <a:rPr lang="ru-RU" sz="60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а </a:t>
            </a:r>
            <a:r>
              <a:rPr lang="ru-RU" sz="60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базе СОШ №1 с 01.09.2017г. </a:t>
            </a:r>
            <a:r>
              <a:rPr lang="ru-RU" sz="60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был открыт   </a:t>
            </a:r>
            <a:r>
              <a:rPr lang="ru-RU" sz="60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1-ый    класс  для обучающихся с тяжелыми нарушениями речи.  Обучение детей данной категории осуществляется в соответствии со Стандартом, по варианту 5.2.</a:t>
            </a:r>
            <a:endParaRPr lang="ru-RU" sz="44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274320" indent="-274320" algn="just" eaLnBrk="1" fontAlgn="auto" hangingPunct="1">
              <a:spcAft>
                <a:spcPts val="0"/>
              </a:spcAft>
              <a:defRPr/>
            </a:pPr>
            <a:r>
              <a:rPr lang="ru-RU" sz="60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На сегодняшний день 41 обучающийся с   умственной отсталостью обучается в соответствии с ФГОС в С(К)ОШ  для обучающихся с ОВЗ.</a:t>
            </a:r>
            <a:endParaRPr lang="ru-RU" sz="44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3600" dirty="0" smtClean="0"/>
              <a:t>.</a:t>
            </a:r>
            <a:endParaRPr lang="ru-RU" sz="3600" dirty="0"/>
          </a:p>
          <a:p>
            <a:pPr marL="0" indent="0" algn="ctr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endParaRPr lang="ru-RU" sz="3600" dirty="0"/>
          </a:p>
        </p:txBody>
      </p:sp>
      <p:sp>
        <p:nvSpPr>
          <p:cNvPr id="2560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2017 -2018 УЧЕБНОМ ГОДУ</a:t>
            </a:r>
            <a:endParaRPr lang="ru-RU" smtClean="0">
              <a:solidFill>
                <a:schemeClr val="tx1"/>
              </a:solidFill>
            </a:endParaRPr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7663" y="5661025"/>
            <a:ext cx="2270125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1538" y="764704"/>
            <a:ext cx="7408862" cy="5361459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Важным и приоритетным направлением  в современных условиях является развитие системы комплексного 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педагогического сопровождения детей с ОВЗ, детей с инвалидностью в образовательных организациях.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5937523"/>
          </a:xfrm>
        </p:spPr>
        <p:txBody>
          <a:bodyPr/>
          <a:lstStyle/>
          <a:p>
            <a:pPr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соответствии с требованиями ФГОС для обучающихся с ОВЗ определены конкретные формы  и содержание работы специалистов, осуществляющих  сопровождение обучающихся данной категории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омплексная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диагностика, развивающая и коррекционная деятельность, консультирование и просвещение педагогов, родителей, других участников образовательного процесса, деятельность по определению и корректировке компонентов индивидуальной коррекционной программы.  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Механизмом реализации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педагогического сопровождения и коррекционной работы является взаимодействие специалистов различного профиля  образовательной организации, обеспечивающее системное сопровождение детей с ОВЗ в образовательном процессе. Эффективно и технологично вся система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педагогического сопровождения ребенка с ОВЗ может осуществляться только при наличии команды специалистов сопровождения, объединенных в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медико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–педагогический консилиум (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1538" y="1772816"/>
            <a:ext cx="7408862" cy="4353347"/>
          </a:xfrm>
        </p:spPr>
        <p:txBody>
          <a:bodyPr/>
          <a:lstStyle/>
          <a:p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Председатель </a:t>
            </a:r>
            <a:r>
              <a:rPr lang="ru-RU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(ОО) -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директора по УВР(ОО);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Члены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 –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психолог;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логопед;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–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дефектолог;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социальный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педагог; </a:t>
            </a:r>
          </a:p>
          <a:p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тьютор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сурдопедагог;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тифлопедагог.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(ОО)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1538" y="1556792"/>
            <a:ext cx="7408862" cy="4569371"/>
          </a:xfrm>
        </p:spPr>
        <p:txBody>
          <a:bodyPr/>
          <a:lstStyle/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выявление детей,  испытывающих трудности в обучении, развитии, социализации и адаптации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обучающихся; </a:t>
            </a:r>
          </a:p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выработка рекомендаций по созданию оптимальных условий для преодоления трудностей в освоении ООП/ АОПП; 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мониторинг развития; </a:t>
            </a:r>
          </a:p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освоения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АООП и в случае необходимости внесение необходимых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корректив;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комплексного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педагогического и социального сопровождения обучающихся; 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участие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разработке  и реализации АООП, программ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коррекционно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развивающих курсов, программ индивидуального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сопровождения.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задачи 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(ОО):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Основным результатом деятельности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(ОО) являются разработка и реализация программы индивидуального психолого-педагогического сопровождения обучающихся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деятельности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(ОО):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ъект 3"/>
          <p:cNvSpPr>
            <a:spLocks noGrp="1"/>
          </p:cNvSpPr>
          <p:nvPr>
            <p:ph idx="1"/>
          </p:nvPr>
        </p:nvSpPr>
        <p:spPr>
          <a:xfrm>
            <a:off x="900113" y="1124745"/>
            <a:ext cx="7407275" cy="5034756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основе прогресса лежат не столько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перемены, </a:t>
            </a:r>
            <a:endPara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сколько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традиции.</a:t>
            </a:r>
          </a:p>
          <a:p>
            <a:pPr algn="r" eaLnBrk="1" hangingPunct="1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Д.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Сантаяна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dirty="0" smtClean="0"/>
          </a:p>
        </p:txBody>
      </p: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4005263"/>
            <a:ext cx="2663825" cy="232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628800"/>
            <a:ext cx="8424936" cy="4641379"/>
          </a:xfrm>
        </p:spPr>
        <p:txBody>
          <a:bodyPr/>
          <a:lstStyle/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1.Диагностико – консультативный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этап.</a:t>
            </a:r>
            <a:endPara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данном этапе идет сбор первичной  информации о ребенке. Происходит встреча специалистов с учителем  (классным руководителем) класса, с  родителями ребенка для составления общей картины его учебной, эмоциональной, поведенческой деятельности в классе, изучается медицинская документация, анамнез, рекомендации ПМПК. Целью  на данном этапе является многоуровневая диагностика специалистами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целью определения уровня развития каждого ребенка. По итогам  результатов диагностики каждый специалист заполняет представление на обучающегося и представляет на плановое заседание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786606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работе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сопровождению обучающихся выделяется ряд последовательных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этапов.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628800"/>
            <a:ext cx="8424936" cy="4641379"/>
          </a:xfrm>
        </p:spPr>
        <p:txBody>
          <a:bodyPr/>
          <a:lstStyle/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Организационно – методический этап. 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итогам планового  заседания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вырабатывается решение о виде коррекционной работы, направлениях этой работы, рассчитывается суммарная нагрузка на ребенка, разрабатываются различные модели взаимодействия специалистов в каждом отдельном взятом случае. Назначается ведущий специалист. Составляется программа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педагогического сопровождения.  Индивидуальная программа сопровождения обучающегося согласуется с родителями и подписывается ими.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786606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Этапы: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764704"/>
            <a:ext cx="8424936" cy="5505475"/>
          </a:xfrm>
        </p:spPr>
        <p:txBody>
          <a:bodyPr/>
          <a:lstStyle/>
          <a:p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Коррекционно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развивающий этап.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Формами проведения коррекционной работы на данном этапе являются:</a:t>
            </a:r>
          </a:p>
          <a:p>
            <a:pPr lvl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индивидуально – коррекционная работа с ребенком  в специально оборудованном кабинете с логопедом, дефектологом, психологом;</a:t>
            </a:r>
          </a:p>
          <a:p>
            <a:pPr lvl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педагогическая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коррекция обучающихся: учитель – дефектолог проводит как индивидуальные, так и фронтальные занятия;</a:t>
            </a:r>
          </a:p>
          <a:p>
            <a:pPr lvl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логопедическая коррекция: логопед осуществляет  коррекционное логопедическое воздействие с учетом структуры речевого дефекта каждого ребенка;</a:t>
            </a:r>
          </a:p>
          <a:p>
            <a:pPr lvl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психологическая коррекция:  психолог осуществляет коррекционную работу с детьми по коррекции высших психических функций, эмоционально – волевых нарушений, развитию мотивационно – личностной сферы, повышению уровня их общего психологического развития, </a:t>
            </a:r>
          </a:p>
          <a:p>
            <a:pPr lvl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социальная коррекция заключается в том, что социальный педагог является координатором всех линий взаимодействия специалистов, педагогов и семьи, организует комплекс мероприятий по социальной защите обучающихся с особенностями развития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2008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Этапы: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196752"/>
            <a:ext cx="8424936" cy="5073427"/>
          </a:xfrm>
        </p:spPr>
        <p:txBody>
          <a:bodyPr/>
          <a:lstStyle/>
          <a:p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Контрольный этап.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Проведение промежуточного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где ведется обсуждение динамики  обучения и развития обучающихся с ОВЗ, обсуждаются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имеющиеся трудности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обучении, развитии и поведении, корректируются программы, вносятся дополнения, уточняются формы работы. При необходимости принимается коллегиальное решение о направлении детей со стойкой отрицательной динамикой на ПМПК с целью подбора специальных образовательных условий с учетом психофизического развития ребенка. Проводится консультативная работа с родителями и педагогами.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2008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Этапы: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196752"/>
            <a:ext cx="8424936" cy="5073427"/>
          </a:xfrm>
        </p:spPr>
        <p:txBody>
          <a:bodyPr/>
          <a:lstStyle/>
          <a:p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Итоговый этап.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итогам учебного года проводится  итоговый (завершающий) 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целью определения результатов работы специалистов, занимающихся сопровождением обучающихся с ОВЗ и инвалидностью. Дается оценка эффективности обеспечения специальных условий обучения, развития  обучающихся,  итоговой результативности реализации программ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коррекционно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развивающих курсов.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2008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Этапы: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1538" y="1484784"/>
            <a:ext cx="7408862" cy="464137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сегодняшний день во всех (17)  образовательных организациях нашего города созданы и успешно функционируют ПМП консилиумы (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которые объединяют всех специалистов, педагогов, родителей и администрацию для решения вопросов развития, воспитания и обучения детей с особенностями развития, обеспечивают быстрое реагирование на любое изменение в психическом и физическом состоянии ребенка, что находит отражение в индивидуальной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педагогической программе сопровождения и режиме. Привлекают для решения проблем ребенка  межведомственные службы.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Деятельность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ОО 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Соликамского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городского округа.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70569023"/>
              </p:ext>
            </p:extLst>
          </p:nvPr>
        </p:nvGraphicFramePr>
        <p:xfrm>
          <a:off x="250825" y="2349500"/>
          <a:ext cx="8642350" cy="2526030"/>
        </p:xfrm>
        <a:graphic>
          <a:graphicData uri="http://schemas.openxmlformats.org/drawingml/2006/table">
            <a:tbl>
              <a:tblPr/>
              <a:tblGrid>
                <a:gridCol w="2881313"/>
                <a:gridCol w="2879725"/>
                <a:gridCol w="2881312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2015-2016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2016-2017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2017-2018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психологи – 100%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психологи – 100 %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психологи – 100 %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логопеды – 94%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логопеды – 94%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логопеды – 100%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социальные педагоги – 100%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социальные педагоги – 100%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социальные педагоги – 100%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учителя – дефектологи – 10%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-учителя – дефектологи – 11%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-учителя- дефектологи 13%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мед.работники – 100%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мед.работники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100%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мед.работники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100 %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703" name="Заголовок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362950" cy="1651000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Сравнительный анализ обеспеченности </a:t>
            </a:r>
            <a:r>
              <a:rPr lang="ru-RU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ОО (учреждений). </a:t>
            </a:r>
            <a:b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1538" y="332656"/>
            <a:ext cx="7408862" cy="5793507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Позитивные тенденции:</a:t>
            </a:r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Благодаря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системной, последовательной деятельности дошкольных образовательных организаций и школ, ПМПК наблюдается переход на раннее своевременное выявление детей с особенностями  в развитии и обучении, что позволяет осуществить своевременный подбор образовательной программы каждому ребенку с особенностями в развитии перед началом школьного обучения. Согласитесь, коллеги, чем раньше начинается целенаправленная работа с ребенком, тем более полными могут оказаться коррекция и компенсация дефекта, а в некоторых случаях возможно предупреждение вторичных нарушений развития.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412875"/>
            <a:ext cx="8713788" cy="5108575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00113" y="2133600"/>
            <a:ext cx="7559675" cy="42481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342900" indent="-342900" eaLnBrk="1" hangingPunct="1">
              <a:lnSpc>
                <a:spcPct val="90000"/>
              </a:lnSpc>
              <a:buClrTx/>
              <a:buSzTx/>
              <a:buFont typeface="Arial" charset="0"/>
              <a:buChar char="•"/>
              <a:defRPr/>
            </a:pPr>
            <a:r>
              <a:rPr lang="ru-RU" sz="25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 100% новорожденных во всех субъектах Российской Федерации 87%  -  дети с патологией ЦНС.   Примерно около 35 % обучающихся начальной школы имеют трудности в обучении и нуждаются в своевременном </a:t>
            </a:r>
            <a:r>
              <a:rPr lang="ru-RU" sz="25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25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педагогическом  сопровождении. В России более 100 000 детей имеют статус «ребенок  с ОВЗ»;</a:t>
            </a:r>
          </a:p>
          <a:p>
            <a:pPr marL="342900" indent="-342900" eaLnBrk="1" hangingPunct="1">
              <a:lnSpc>
                <a:spcPct val="90000"/>
              </a:lnSpc>
              <a:buClrTx/>
              <a:buSzTx/>
              <a:buFont typeface="Arial" charset="0"/>
              <a:buChar char="•"/>
              <a:defRPr/>
            </a:pPr>
            <a:r>
              <a:rPr lang="ru-RU" sz="25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 Пермском крае примерно 483 000 обучающихся имеют статус детей с ОВЗ;</a:t>
            </a:r>
          </a:p>
          <a:p>
            <a:pPr marL="342900" indent="-342900" eaLnBrk="1" hangingPunct="1">
              <a:lnSpc>
                <a:spcPct val="90000"/>
              </a:lnSpc>
              <a:buClrTx/>
              <a:buSzTx/>
              <a:buFont typeface="Arial" charset="0"/>
              <a:buChar char="•"/>
              <a:defRPr/>
            </a:pPr>
            <a:r>
              <a:rPr lang="ru-RU" sz="25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 территории </a:t>
            </a:r>
            <a:r>
              <a:rPr lang="ru-RU" sz="25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Соликамского</a:t>
            </a:r>
            <a:r>
              <a:rPr lang="ru-RU" sz="25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городского округа  на 01. 09. 2017 г.   955 воспитанников ДОО и  обучающихся имеют  статус детей  с ОВЗ. </a:t>
            </a:r>
            <a:endParaRPr lang="ru-RU" sz="25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42900" eaLnBrk="1" hangingPunct="1">
              <a:lnSpc>
                <a:spcPct val="90000"/>
              </a:lnSpc>
              <a:defRPr/>
            </a:pPr>
            <a:endParaRPr lang="ru-RU" sz="2200" dirty="0" smtClean="0">
              <a:solidFill>
                <a:srgbClr val="000000"/>
              </a:solidFill>
            </a:endParaRPr>
          </a:p>
        </p:txBody>
      </p:sp>
      <p:sp>
        <p:nvSpPr>
          <p:cNvPr id="15362" name="Заголовок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91513" cy="1722437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Современная статистика </a:t>
            </a:r>
            <a:endParaRPr lang="ru-RU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0825" y="1628775"/>
            <a:ext cx="8642350" cy="482441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меняется сама система образования, которая требует новых подходов, методов, форм обучения детей с особыми образовательными потребностями в условиях образовательных организаций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Отмечается серьезное продвижение в обеспечении качественного и доступного образования для детей, имеющих различные трудности в развитии, обучении, социализации,   а также детей с ОВЗ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инвалидностью. </a:t>
            </a: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Утратило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свою силу специальное (коррекционное) образование по видам обучения. Нет «необучаемых» детей, все дети обучаемы вне зависимости от характера и степени выраженности имеющихся у них нарушений психофизического развития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Активно внедряются инклюзивные практики обучения. Обучение детей с ОВЗ осуществляется по АООП  НОО и ООО с учетом каждой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нозологии.</a:t>
            </a:r>
          </a:p>
          <a:p>
            <a:pPr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Широко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практикуется дистанционное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образование.</a:t>
            </a:r>
          </a:p>
          <a:p>
            <a:pPr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Обучение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индивидуальному учебному плану.  </a:t>
            </a:r>
          </a:p>
          <a:p>
            <a:pPr eaLnBrk="1" hangingPunct="1">
              <a:defRPr/>
            </a:pPr>
            <a:endParaRPr lang="ru-RU" sz="2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Актуальные подходы в работе с детьми с ОВЗ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1538" y="1772816"/>
            <a:ext cx="7408862" cy="4353347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регламентирующая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обучение лиц с ОВЗ, инвалидностью.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Действует Федеральный закон «Об образовании в Российской Федерации», где впервые введены такие понятия, как «ребенок с ограниченными возможностями здоровья», «инклюзивное образование», «адаптированная  основная общеобразовательная программа». 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данном законе есть отдельная статья 79, посвященная вопросам создания специальных условий для получения образования лицами с ограниченными возможностями здоровья.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Создана достаточная нормативно-правовая база -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1538" y="1772816"/>
            <a:ext cx="7408862" cy="4353347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01.09 2016 года внедрены и  реализуются федеральные государственные стандарты для обучающихся с ОВЗ и умственной отсталостью (интеллектуальными нарушениями).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Утверждены и внесены в реестр  примерные  адаптированные основные  общеобразовательные программы отдельно для каждой  из девяти категорий обучающихся с ОВЗ, учитывающие различные возможности интеллектуального развития обучающихся (от уровня, сопоставимого с условно нормативным, до уровня, сопоставимого с глубокой, тяжелой умственной отсталостью).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ФГОС НОО обучающихся с ОВЗ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1538" y="1844824"/>
            <a:ext cx="7408862" cy="4281339"/>
          </a:xfrm>
        </p:spPr>
        <p:txBody>
          <a:bodyPr/>
          <a:lstStyle/>
          <a:p>
            <a:pPr lvl="0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качества образовательных услуг для детей с ОВЗ, детей-инвалидов;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качества помощи детям с ОВЗ;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гарантированного  уровня образования вне зависимости от характера и степени выраженности имеющегося у ребенка нарушения развития и повышение компетенций педагога;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инклюзивных процессов в системе образования;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использование всех форм и видов поддержки ребенка с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ОВЗ;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Данные направления  по сути являются ориентирами в развитии системы образования и последующей социализации детей с ОВЗ и инвалидностью в  современном обществе.</a:t>
            </a:r>
          </a:p>
          <a:p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72271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в системе образования лиц с ОВЗ и  инвалидностью в Пермском крае.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650702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настоящее время в городе Соликамске  обучение лиц с ОВЗ и инвалидностью   представлено следующими образовательными учреждениями: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67545" y="1990751"/>
            <a:ext cx="828092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классы обучающихся с ЗПР в структуре общеобразовательных организаций;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(учреждений),  в которых обучается 645 детей  в 49 классах – комплектах. От общего количества  обучающихся с ЗПР в начальной школе обучаются 275 человек в 22  классах – комплектах; в  основной школе -  350 человек в 27 классах – комплектах. Кроме того, 20 человек обучаются в условиях инклюзивного образования;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две специальные (коррекционные) общеобразовательные  школы для обучающихся с умственной отсталостью (интеллектуальными нарушениями), в которых обучаются 235 учеников в 30 классах – комплектах, из них 63 ребенка с глубокими интеллектуальными нарушениями.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68311" y="2420938"/>
          <a:ext cx="8064128" cy="2448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032"/>
                <a:gridCol w="2016032"/>
                <a:gridCol w="2016032"/>
                <a:gridCol w="2016032"/>
              </a:tblGrid>
              <a:tr h="8869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2014-2015 учебный год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2015 -2016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учебный год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2016 -2017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учебный год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2017-2018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учебный год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69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r>
                        <a:rPr lang="ru-RU" sz="18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класса-комплекта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 классов -комплектов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 классов  -комплектов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 классов -комплектов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44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232 человека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219 человек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227 человек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235 человек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2555" name="Заголовок 2"/>
          <p:cNvSpPr>
            <a:spLocks noGrp="1"/>
          </p:cNvSpPr>
          <p:nvPr>
            <p:ph type="title"/>
          </p:nvPr>
        </p:nvSpPr>
        <p:spPr>
          <a:xfrm>
            <a:off x="921363" y="548680"/>
            <a:ext cx="8229600" cy="1252537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Сравнительная статистика обучающихся с умственной отсталостью(интеллектуальными нарушениями) в разрезе последних 4-х лет: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869160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При этом наблюдается увеличение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детей со сложными интеллектуальными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нарушениями.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467</TotalTime>
  <Words>1957</Words>
  <Application>Microsoft Office PowerPoint</Application>
  <PresentationFormat>Экран (4:3)</PresentationFormat>
  <Paragraphs>154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Волна</vt:lpstr>
      <vt:lpstr> Комплексное психолого  – педагогическое    сопровождение детей с ограниченными возможностями здоровья и инвалидностью.</vt:lpstr>
      <vt:lpstr>Слайд 2</vt:lpstr>
      <vt:lpstr>Современная статистика </vt:lpstr>
      <vt:lpstr>Актуальные подходы в работе с детьми с ОВЗ</vt:lpstr>
      <vt:lpstr>Создана достаточная нормативно-правовая база - </vt:lpstr>
      <vt:lpstr>ФГОС НОО обучающихся с ОВЗ</vt:lpstr>
      <vt:lpstr>Основные направления в системе образования лиц с ОВЗ и  инвалидностью в Пермском крае. </vt:lpstr>
      <vt:lpstr>В настоящее время в городе Соликамске  обучение лиц с ОВЗ и инвалидностью   представлено следующими образовательными учреждениями: </vt:lpstr>
      <vt:lpstr>Сравнительная статистика обучающихся с умственной отсталостью(интеллектуальными нарушениями) в разрезе последних 4-х лет:</vt:lpstr>
      <vt:lpstr>Слайд 10</vt:lpstr>
      <vt:lpstr>Сравнительная статистика обучающихся с ЗПР в разрезе последних  4-х лет:</vt:lpstr>
      <vt:lpstr>В 2016-2017 учебном году 48 обучающихся 1-ых классов с ЗПР, из них – 8 инвалидов, приступили к обучению по АООП НОО  в соответствии с ФГОС НОО обучающихся с ОВЗ.</vt:lpstr>
      <vt:lpstr>Проведен  административными и педагогическими работниками анализ внутренних ресурсов:</vt:lpstr>
      <vt:lpstr> В 2017 -2018 УЧЕБНОМ ГОДУ</vt:lpstr>
      <vt:lpstr>Слайд 15</vt:lpstr>
      <vt:lpstr>Слайд 16</vt:lpstr>
      <vt:lpstr>Состав ПМПк(ОО)</vt:lpstr>
      <vt:lpstr>Основные задачи  ПМПк (ОО):</vt:lpstr>
      <vt:lpstr>Результаты деятельности ПМПк(ОО):</vt:lpstr>
      <vt:lpstr> В работе ПМПк по сопровождению обучающихся выделяется ряд последовательных этапов.  </vt:lpstr>
      <vt:lpstr>Этапы:  </vt:lpstr>
      <vt:lpstr>Этапы: </vt:lpstr>
      <vt:lpstr>Этапы: </vt:lpstr>
      <vt:lpstr>Этапы: </vt:lpstr>
      <vt:lpstr>Деятельность ПМПк ОО  Соликамского городского округа.</vt:lpstr>
      <vt:lpstr>Сравнительный анализ обеспеченности ПМПк ОО (учреждений).  </vt:lpstr>
      <vt:lpstr>Слайд 27</vt:lpstr>
      <vt:lpstr>Слайд 28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дифференциально –диагностического обследования  обучающихся с трудностями в обучении, проблемами в развитии , поведении за 1-ое полугодие 2016-2017 учебного года</dc:title>
  <dc:creator>Ирина</dc:creator>
  <cp:lastModifiedBy>Таня</cp:lastModifiedBy>
  <cp:revision>51</cp:revision>
  <dcterms:created xsi:type="dcterms:W3CDTF">2017-01-18T04:14:05Z</dcterms:created>
  <dcterms:modified xsi:type="dcterms:W3CDTF">2017-11-20T10:48:14Z</dcterms:modified>
</cp:coreProperties>
</file>